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50" r:id="rId1"/>
  </p:sldMasterIdLst>
  <p:notesMasterIdLst>
    <p:notesMasterId r:id="rId15"/>
  </p:notesMasterIdLst>
  <p:handoutMasterIdLst>
    <p:handoutMasterId r:id="rId16"/>
  </p:handoutMasterIdLst>
  <p:sldIdLst>
    <p:sldId id="256" r:id="rId2"/>
    <p:sldId id="258" r:id="rId3"/>
    <p:sldId id="284" r:id="rId4"/>
    <p:sldId id="292" r:id="rId5"/>
    <p:sldId id="293" r:id="rId6"/>
    <p:sldId id="283" r:id="rId7"/>
    <p:sldId id="294" r:id="rId8"/>
    <p:sldId id="295" r:id="rId9"/>
    <p:sldId id="296" r:id="rId10"/>
    <p:sldId id="297" r:id="rId11"/>
    <p:sldId id="298" r:id="rId12"/>
    <p:sldId id="299" r:id="rId13"/>
    <p:sldId id="300" r:id="rId14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</p:embeddedFontLst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9011"/>
    <a:srgbClr val="FFE697"/>
    <a:srgbClr val="CCE3FC"/>
    <a:srgbClr val="CCFFCC"/>
    <a:srgbClr val="91C3F9"/>
    <a:srgbClr val="063D79"/>
    <a:srgbClr val="FFDA65"/>
    <a:srgbClr val="0BBD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615" autoAdjust="0"/>
    <p:restoredTop sz="94538" autoAdjust="0"/>
  </p:normalViewPr>
  <p:slideViewPr>
    <p:cSldViewPr>
      <p:cViewPr varScale="1">
        <p:scale>
          <a:sx n="97" d="100"/>
          <a:sy n="97" d="100"/>
        </p:scale>
        <p:origin x="-114" y="-2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-1296" y="-96"/>
      </p:cViewPr>
      <p:guideLst>
        <p:guide orient="horz" pos="2880"/>
        <p:guide pos="2160"/>
      </p:guideLst>
    </p:cSldViewPr>
  </p:notes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F01972-D663-42DF-9EDA-AE1799C0F984}" type="datetimeFigureOut">
              <a:rPr lang="de-DE" smtClean="0"/>
              <a:t>24.06.2015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99D8D4-9C66-4B65-BB57-4073D2ED9A1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29266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16DEBE-14C8-4458-9DC7-225AB0607504}" type="datetimeFigureOut">
              <a:rPr lang="de-DE" smtClean="0"/>
              <a:t>24.06.2015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1D6457-1E96-4F75-8602-EA50635AE59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083644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1D6457-1E96-4F75-8602-EA50635AE598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82731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 (Lehrstuhl)">
    <p:bg>
      <p:bgPr>
        <a:solidFill>
          <a:srgbClr val="063D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0"/>
            <a:ext cx="8747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pic>
        <p:nvPicPr>
          <p:cNvPr id="5" name="Grafik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1800"/>
            <a:ext cx="9144000" cy="871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1" name="Rectangle 1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438276" y="2349501"/>
            <a:ext cx="2089033" cy="400110"/>
          </a:xfrm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0" indent="0">
              <a:spcBef>
                <a:spcPct val="0"/>
              </a:spcBef>
              <a:buFontTx/>
              <a:buNone/>
              <a:defRPr sz="2000">
                <a:solidFill>
                  <a:schemeClr val="bg1"/>
                </a:solidFill>
                <a:latin typeface="MetaNormal-Roman" pitchFamily="34" charset="0"/>
              </a:defRPr>
            </a:lvl1pPr>
          </a:lstStyle>
          <a:p>
            <a:pPr lvl="0"/>
            <a:r>
              <a:rPr lang="de-DE" noProof="0" dirty="0" smtClean="0"/>
              <a:t>Ab hier Text 20 </a:t>
            </a:r>
            <a:r>
              <a:rPr lang="de-DE" noProof="0" dirty="0" err="1" smtClean="0"/>
              <a:t>pt</a:t>
            </a:r>
            <a:endParaRPr lang="de-DE" noProof="0" dirty="0" smtClean="0"/>
          </a:p>
        </p:txBody>
      </p:sp>
      <p:sp>
        <p:nvSpPr>
          <p:cNvPr id="12300" name="Rectangle 12"/>
          <p:cNvSpPr>
            <a:spLocks noGrp="1" noChangeArrowheads="1"/>
          </p:cNvSpPr>
          <p:nvPr>
            <p:ph type="ctrTitle" sz="quarter"/>
          </p:nvPr>
        </p:nvSpPr>
        <p:spPr>
          <a:xfrm>
            <a:off x="1438275" y="1619250"/>
            <a:ext cx="4564070" cy="523220"/>
          </a:xfrm>
        </p:spPr>
        <p:txBody>
          <a:bodyPr anchor="t"/>
          <a:lstStyle>
            <a:lvl1pPr>
              <a:defRPr sz="2800">
                <a:solidFill>
                  <a:schemeClr val="bg1"/>
                </a:solidFill>
                <a:latin typeface="MetaBold-Roman" pitchFamily="34" charset="0"/>
              </a:defRPr>
            </a:lvl1pPr>
          </a:lstStyle>
          <a:p>
            <a:pPr lvl="0"/>
            <a:r>
              <a:rPr lang="de-DE" noProof="0" dirty="0" smtClean="0"/>
              <a:t>Dies ist eine Headline 36 </a:t>
            </a:r>
            <a:r>
              <a:rPr lang="de-DE" noProof="0" dirty="0" err="1" smtClean="0"/>
              <a:t>pt</a:t>
            </a:r>
            <a:endParaRPr lang="de-DE" noProof="0" dirty="0" smtClean="0"/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296" y="431800"/>
            <a:ext cx="3347704" cy="871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00286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967229"/>
            <a:ext cx="5480988" cy="40011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Foliennummernplatzhalter 2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7389956-4656-41BF-9BD8-0A51417899C3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5215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 (JMU)">
    <p:bg>
      <p:bgPr>
        <a:solidFill>
          <a:srgbClr val="063D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0"/>
            <a:ext cx="9001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pic>
        <p:nvPicPr>
          <p:cNvPr id="5" name="Picture 8" descr="Unilogo Sublog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525"/>
          <a:stretch>
            <a:fillRect/>
          </a:stretch>
        </p:blipFill>
        <p:spPr bwMode="auto">
          <a:xfrm>
            <a:off x="0" y="431800"/>
            <a:ext cx="9144000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1" name="Rectangle 1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438276" y="2349501"/>
            <a:ext cx="2089033" cy="400110"/>
          </a:xfrm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0" indent="0">
              <a:spcBef>
                <a:spcPct val="0"/>
              </a:spcBef>
              <a:buFontTx/>
              <a:buNone/>
              <a:defRPr sz="2000">
                <a:solidFill>
                  <a:schemeClr val="bg1"/>
                </a:solidFill>
                <a:latin typeface="MetaNormal-Roman" pitchFamily="34" charset="0"/>
              </a:defRPr>
            </a:lvl1pPr>
          </a:lstStyle>
          <a:p>
            <a:pPr lvl="0"/>
            <a:r>
              <a:rPr lang="de-DE" noProof="0" dirty="0" smtClean="0"/>
              <a:t>Ab hier Text 20 </a:t>
            </a:r>
            <a:r>
              <a:rPr lang="de-DE" noProof="0" dirty="0" err="1" smtClean="0"/>
              <a:t>pt</a:t>
            </a:r>
            <a:endParaRPr lang="de-DE" noProof="0" dirty="0" smtClean="0"/>
          </a:p>
        </p:txBody>
      </p:sp>
      <p:sp>
        <p:nvSpPr>
          <p:cNvPr id="12300" name="Rectangle 12"/>
          <p:cNvSpPr>
            <a:spLocks noGrp="1" noChangeArrowheads="1"/>
          </p:cNvSpPr>
          <p:nvPr>
            <p:ph type="ctrTitle" sz="quarter"/>
          </p:nvPr>
        </p:nvSpPr>
        <p:spPr>
          <a:xfrm>
            <a:off x="1438275" y="1619250"/>
            <a:ext cx="4564070" cy="523220"/>
          </a:xfrm>
        </p:spPr>
        <p:txBody>
          <a:bodyPr anchor="t"/>
          <a:lstStyle>
            <a:lvl1pPr>
              <a:defRPr sz="2800">
                <a:solidFill>
                  <a:schemeClr val="bg1"/>
                </a:solidFill>
                <a:latin typeface="MetaBold-Roman" pitchFamily="34" charset="0"/>
              </a:defRPr>
            </a:lvl1pPr>
          </a:lstStyle>
          <a:p>
            <a:pPr lvl="0"/>
            <a:r>
              <a:rPr lang="de-DE" noProof="0" dirty="0" smtClean="0"/>
              <a:t>Dies ist eine Headline 36 </a:t>
            </a:r>
            <a:r>
              <a:rPr lang="de-DE" noProof="0" dirty="0" err="1" smtClean="0"/>
              <a:t>pt</a:t>
            </a:r>
            <a:endParaRPr lang="de-DE" noProof="0" dirty="0" smtClean="0"/>
          </a:p>
        </p:txBody>
      </p:sp>
    </p:spTree>
    <p:extLst>
      <p:ext uri="{BB962C8B-B14F-4D97-AF65-F5344CB8AC3E}">
        <p14:creationId xmlns:p14="http://schemas.microsoft.com/office/powerpoint/2010/main" val="1031627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1187624" y="599123"/>
            <a:ext cx="756084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lvl="0"/>
            <a:r>
              <a:rPr lang="de-DE" dirty="0" smtClean="0"/>
              <a:t>Dies ist eine Headline 36pt</a:t>
            </a:r>
          </a:p>
        </p:txBody>
      </p:sp>
      <p:sp>
        <p:nvSpPr>
          <p:cNvPr id="5" name="Foliennummernplatzhalter 2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7389956-4656-41BF-9BD8-0A51417899C3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72091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683568" y="2204864"/>
            <a:ext cx="7776864" cy="707886"/>
          </a:xfrm>
        </p:spPr>
        <p:txBody>
          <a:bodyPr anchor="t"/>
          <a:lstStyle>
            <a:lvl1pPr algn="l">
              <a:defRPr sz="4000" b="1" cap="none" baseline="0"/>
            </a:lvl1pPr>
          </a:lstStyle>
          <a:p>
            <a:r>
              <a:rPr lang="de-DE" dirty="0" smtClean="0"/>
              <a:t>Titelmasterformat</a:t>
            </a:r>
            <a:endParaRPr lang="de-DE" dirty="0"/>
          </a:p>
        </p:txBody>
      </p:sp>
      <p:sp>
        <p:nvSpPr>
          <p:cNvPr id="5" name="Textplatzhalter 2"/>
          <p:cNvSpPr>
            <a:spLocks noGrp="1"/>
          </p:cNvSpPr>
          <p:nvPr>
            <p:ph type="body" idx="1"/>
          </p:nvPr>
        </p:nvSpPr>
        <p:spPr>
          <a:xfrm>
            <a:off x="683568" y="2924944"/>
            <a:ext cx="7772400" cy="1500187"/>
          </a:xfrm>
        </p:spPr>
        <p:txBody>
          <a:bodyPr anchor="t" anchorCtr="0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6" name="Foliennummernplatzhalter 2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7389956-4656-41BF-9BD8-0A51417899C3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3976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187624" y="1628800"/>
            <a:ext cx="367240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004048" y="1628800"/>
            <a:ext cx="371767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1187624" y="599123"/>
            <a:ext cx="756084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lvl="0"/>
            <a:r>
              <a:rPr lang="de-DE" dirty="0" smtClean="0"/>
              <a:t>Dies ist eine Headline 36pt</a:t>
            </a:r>
          </a:p>
        </p:txBody>
      </p:sp>
      <p:sp>
        <p:nvSpPr>
          <p:cNvPr id="6" name="Foliennummernplatzhalter 2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7389956-4656-41BF-9BD8-0A51417899C3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32629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1187624" y="599123"/>
            <a:ext cx="756084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lvl="0"/>
            <a:r>
              <a:rPr lang="de-DE" dirty="0" smtClean="0"/>
              <a:t>Dies ist eine Headline 36pt</a:t>
            </a:r>
          </a:p>
        </p:txBody>
      </p:sp>
      <p:sp>
        <p:nvSpPr>
          <p:cNvPr id="8" name="Foliennummernplatzhalter 2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7389956-4656-41BF-9BD8-0A51417899C3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04097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1187624" y="599123"/>
            <a:ext cx="756084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lvl="0"/>
            <a:r>
              <a:rPr lang="de-DE" dirty="0" smtClean="0"/>
              <a:t>Dies ist eine Headline 36pt</a:t>
            </a:r>
          </a:p>
        </p:txBody>
      </p:sp>
      <p:sp>
        <p:nvSpPr>
          <p:cNvPr id="4" name="Foliennummernplatzhalter 2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7389956-4656-41BF-9BD8-0A51417899C3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68388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2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7389956-4656-41BF-9BD8-0A51417899C3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95290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1484784"/>
            <a:ext cx="5173414" cy="464138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2" y="1484784"/>
            <a:ext cx="3008313" cy="464138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1187624" y="599123"/>
            <a:ext cx="756084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lvl="0"/>
            <a:r>
              <a:rPr lang="de-DE" dirty="0" smtClean="0"/>
              <a:t>Dies ist eine Headline 36pt</a:t>
            </a:r>
          </a:p>
        </p:txBody>
      </p:sp>
      <p:sp>
        <p:nvSpPr>
          <p:cNvPr id="6" name="Foliennummernplatzhalter 2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7389956-4656-41BF-9BD8-0A51417899C3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584239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1187450" y="598488"/>
            <a:ext cx="75612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 smtClean="0"/>
              <a:t>Dies ist eine Headline 36pt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7450" y="1600200"/>
            <a:ext cx="7534275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pic>
        <p:nvPicPr>
          <p:cNvPr id="1028" name="Picture 12" descr="uniwü4c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1800"/>
            <a:ext cx="981075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oliennummernplatzhalter 2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7389956-4656-41BF-9BD8-0A51417899C3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MetaBold-Roman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MetaBold-Roman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MetaBold-Roman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MetaBold-Roman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MetaBold-Roman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MetaNormal-Roman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MetaNormal-Roman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MetaNormal-Roman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MetaNormal-Roman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MetaNormal-Roman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tertitel 1"/>
          <p:cNvSpPr>
            <a:spLocks noGrp="1"/>
          </p:cNvSpPr>
          <p:nvPr>
            <p:ph type="subTitle" sz="quarter" idx="1"/>
          </p:nvPr>
        </p:nvSpPr>
        <p:spPr>
          <a:xfrm>
            <a:off x="1438276" y="2524820"/>
            <a:ext cx="6548588" cy="400110"/>
          </a:xfrm>
        </p:spPr>
        <p:txBody>
          <a:bodyPr/>
          <a:lstStyle/>
          <a:p>
            <a:r>
              <a:rPr lang="de-DE" dirty="0" smtClean="0"/>
              <a:t>Dreidimensionale Geometrie in der gymnasialen Oberstufe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ctrTitle" sz="quarter"/>
          </p:nvPr>
        </p:nvSpPr>
        <p:spPr>
          <a:xfrm>
            <a:off x="1438274" y="1619250"/>
            <a:ext cx="7526336" cy="523220"/>
          </a:xfrm>
        </p:spPr>
        <p:txBody>
          <a:bodyPr/>
          <a:lstStyle/>
          <a:p>
            <a:r>
              <a:rPr lang="de-DE" dirty="0" smtClean="0"/>
              <a:t>Geogebra3D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3859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Spezielle Ebenen</a:t>
            </a:r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C7389956-4656-41BF-9BD8-0A51417899C3}" type="slidenum">
              <a:rPr lang="de-DE" smtClean="0"/>
              <a:pPr>
                <a:defRPr/>
              </a:pPr>
              <a:t>10</a:t>
            </a:fld>
            <a:endParaRPr lang="de-DE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74" t="2743" r="23836" b="7648"/>
          <a:stretch/>
        </p:blipFill>
        <p:spPr bwMode="auto">
          <a:xfrm>
            <a:off x="1778025" y="1268700"/>
            <a:ext cx="5541586" cy="5097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763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59540" y="692620"/>
            <a:ext cx="7560840" cy="646331"/>
          </a:xfrm>
        </p:spPr>
        <p:txBody>
          <a:bodyPr/>
          <a:lstStyle/>
          <a:p>
            <a:r>
              <a:rPr lang="de-DE" dirty="0" smtClean="0"/>
              <a:t>Körper</a:t>
            </a:r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C7389956-4656-41BF-9BD8-0A51417899C3}" type="slidenum">
              <a:rPr lang="de-DE" smtClean="0"/>
              <a:pPr>
                <a:defRPr/>
              </a:pPr>
              <a:t>11</a:t>
            </a:fld>
            <a:endParaRPr lang="de-DE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18" t="18145" r="16452" b="26857"/>
          <a:stretch/>
        </p:blipFill>
        <p:spPr bwMode="auto">
          <a:xfrm>
            <a:off x="1475570" y="1663114"/>
            <a:ext cx="5870589" cy="4626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9794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S127/10 Prisma</a:t>
            </a:r>
          </a:p>
          <a:p>
            <a:r>
              <a:rPr lang="de-DE" dirty="0" smtClean="0"/>
              <a:t>S136/15 Abi Dreieck, Quadrat</a:t>
            </a:r>
          </a:p>
          <a:p>
            <a:r>
              <a:rPr lang="de-DE" dirty="0" smtClean="0"/>
              <a:t>S155/13c Kugel und Ebene</a:t>
            </a:r>
          </a:p>
          <a:p>
            <a:r>
              <a:rPr lang="de-DE" dirty="0" smtClean="0"/>
              <a:t>S156/16 Abi Kugel rollt auf Ebene</a:t>
            </a:r>
          </a:p>
          <a:p>
            <a:r>
              <a:rPr lang="de-DE" dirty="0" smtClean="0"/>
              <a:t>Abi 2015</a:t>
            </a:r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Aufgaben aus Delta 12</a:t>
            </a:r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C7389956-4656-41BF-9BD8-0A51417899C3}" type="slidenum">
              <a:rPr lang="de-DE" smtClean="0"/>
              <a:pPr>
                <a:defRPr/>
              </a:pPr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60769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Kugel rollt auf Ebene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C7389956-4656-41BF-9BD8-0A51417899C3}" type="slidenum">
              <a:rPr lang="de-DE" smtClean="0"/>
              <a:pPr>
                <a:defRPr/>
              </a:pPr>
              <a:t>13</a:t>
            </a:fld>
            <a:endParaRPr lang="de-DE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64" t="13508" r="9838" b="41346"/>
          <a:stretch/>
        </p:blipFill>
        <p:spPr bwMode="auto">
          <a:xfrm>
            <a:off x="883849" y="1484730"/>
            <a:ext cx="7327162" cy="440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30713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Problem: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Veranschaulichung dreidimensionaler Sachverhalte</a:t>
            </a:r>
          </a:p>
          <a:p>
            <a:r>
              <a:rPr lang="de-DE" dirty="0" smtClean="0"/>
              <a:t>Ohne Dynamik bleibt das Vorstellungsvermögen oft auf der „Strecke“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29695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Geogebra3D als Alternative zu 3dgeo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C7389956-4656-41BF-9BD8-0A51417899C3}" type="slidenum">
              <a:rPr lang="de-DE" smtClean="0"/>
              <a:pPr>
                <a:defRPr/>
              </a:pPr>
              <a:t>3</a:t>
            </a:fld>
            <a:endParaRPr lang="de-DE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342" t="-12393" r="116353" b="5629"/>
          <a:stretch/>
        </p:blipFill>
        <p:spPr bwMode="auto">
          <a:xfrm>
            <a:off x="-744670" y="-1647705"/>
            <a:ext cx="11791638" cy="9433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35" t="31322" r="11828" b="21628"/>
          <a:stretch/>
        </p:blipFill>
        <p:spPr bwMode="auto">
          <a:xfrm>
            <a:off x="611450" y="2204830"/>
            <a:ext cx="7565174" cy="3672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Ellipse 1"/>
          <p:cNvSpPr/>
          <p:nvPr/>
        </p:nvSpPr>
        <p:spPr>
          <a:xfrm>
            <a:off x="1043510" y="3068950"/>
            <a:ext cx="2448340" cy="43206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6" name="Gerade Verbindung mit Pfeil 5"/>
          <p:cNvCxnSpPr/>
          <p:nvPr/>
        </p:nvCxnSpPr>
        <p:spPr>
          <a:xfrm flipV="1">
            <a:off x="827480" y="3501010"/>
            <a:ext cx="1224170" cy="201628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9767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Die 3D Bedienoberfläche</a:t>
            </a:r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C7389956-4656-41BF-9BD8-0A51417899C3}" type="slidenum">
              <a:rPr lang="de-DE" smtClean="0"/>
              <a:pPr>
                <a:defRPr/>
              </a:pPr>
              <a:t>4</a:t>
            </a:fld>
            <a:endParaRPr lang="de-DE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86" t="33923" r="70360" b="41632"/>
          <a:stretch/>
        </p:blipFill>
        <p:spPr bwMode="auto">
          <a:xfrm>
            <a:off x="3131800" y="4243120"/>
            <a:ext cx="2124930" cy="2384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6" t="33508" r="66235" b="38091"/>
          <a:stretch/>
        </p:blipFill>
        <p:spPr bwMode="auto">
          <a:xfrm>
            <a:off x="3131800" y="1472999"/>
            <a:ext cx="2124930" cy="2770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12" t="33778" r="59580" b="37396"/>
          <a:stretch/>
        </p:blipFill>
        <p:spPr bwMode="auto">
          <a:xfrm>
            <a:off x="5256730" y="1473725"/>
            <a:ext cx="2524675" cy="2811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38" t="33993" r="50718" b="18104"/>
          <a:stretch/>
        </p:blipFill>
        <p:spPr bwMode="auto">
          <a:xfrm>
            <a:off x="251400" y="1484730"/>
            <a:ext cx="2748558" cy="4672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78" t="33827" r="52040" b="45679"/>
          <a:stretch/>
        </p:blipFill>
        <p:spPr bwMode="auto">
          <a:xfrm>
            <a:off x="5364110" y="4365524"/>
            <a:ext cx="1753434" cy="1998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71824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Die 3D Bedienoberfläche</a:t>
            </a:r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C7389956-4656-41BF-9BD8-0A51417899C3}" type="slidenum">
              <a:rPr lang="de-DE" smtClean="0"/>
              <a:pPr>
                <a:defRPr/>
              </a:pPr>
              <a:t>5</a:t>
            </a:fld>
            <a:endParaRPr lang="de-DE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99" t="33672" r="42747" b="24217"/>
          <a:stretch/>
        </p:blipFill>
        <p:spPr bwMode="auto">
          <a:xfrm>
            <a:off x="179390" y="1615904"/>
            <a:ext cx="2493758" cy="4107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47" t="33247" r="40024" b="53850"/>
          <a:stretch/>
        </p:blipFill>
        <p:spPr bwMode="auto">
          <a:xfrm>
            <a:off x="2645889" y="1615904"/>
            <a:ext cx="2454149" cy="1258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50" t="33468" r="42361" b="45890"/>
          <a:stretch/>
        </p:blipFill>
        <p:spPr bwMode="auto">
          <a:xfrm>
            <a:off x="2673148" y="2874374"/>
            <a:ext cx="1729886" cy="2013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17" t="33622" r="34040" b="39231"/>
          <a:stretch/>
        </p:blipFill>
        <p:spPr bwMode="auto">
          <a:xfrm>
            <a:off x="4283960" y="3356990"/>
            <a:ext cx="2285247" cy="264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81" t="33474" r="25352" b="24943"/>
          <a:stretch/>
        </p:blipFill>
        <p:spPr bwMode="auto">
          <a:xfrm>
            <a:off x="5868180" y="1268700"/>
            <a:ext cx="2495404" cy="405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52879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Punktspiel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C7389956-4656-41BF-9BD8-0A51417899C3}" type="slidenum">
              <a:rPr lang="de-DE" smtClean="0"/>
              <a:pPr>
                <a:defRPr/>
              </a:pPr>
              <a:t>6</a:t>
            </a:fld>
            <a:endParaRPr lang="de-DE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0" t="28506" r="11924" b="19213"/>
          <a:stretch/>
        </p:blipFill>
        <p:spPr bwMode="auto">
          <a:xfrm>
            <a:off x="467430" y="1700760"/>
            <a:ext cx="8089294" cy="432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6516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187624" y="599123"/>
            <a:ext cx="7560840" cy="646331"/>
          </a:xfrm>
        </p:spPr>
        <p:txBody>
          <a:bodyPr/>
          <a:lstStyle/>
          <a:p>
            <a:r>
              <a:rPr lang="de-DE" dirty="0" smtClean="0"/>
              <a:t>Geraden und deren Lagebeziehung</a:t>
            </a:r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C7389956-4656-41BF-9BD8-0A51417899C3}" type="slidenum">
              <a:rPr lang="de-DE" smtClean="0"/>
              <a:pPr>
                <a:defRPr/>
              </a:pPr>
              <a:t>7</a:t>
            </a:fld>
            <a:endParaRPr lang="de-DE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17" t="2073" r="5360" b="8518"/>
          <a:stretch/>
        </p:blipFill>
        <p:spPr bwMode="auto">
          <a:xfrm>
            <a:off x="1115520" y="1196690"/>
            <a:ext cx="7128990" cy="5203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6971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Ebenen</a:t>
            </a:r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C7389956-4656-41BF-9BD8-0A51417899C3}" type="slidenum">
              <a:rPr lang="de-DE" smtClean="0"/>
              <a:pPr>
                <a:defRPr/>
              </a:pPr>
              <a:t>8</a:t>
            </a:fld>
            <a:endParaRPr lang="de-DE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76" r="10040" b="10637"/>
          <a:stretch/>
        </p:blipFill>
        <p:spPr bwMode="auto">
          <a:xfrm>
            <a:off x="1084625" y="1340710"/>
            <a:ext cx="6239009" cy="4709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7651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Normalebene</a:t>
            </a:r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C7389956-4656-41BF-9BD8-0A51417899C3}" type="slidenum">
              <a:rPr lang="de-DE" smtClean="0"/>
              <a:pPr>
                <a:defRPr/>
              </a:pPr>
              <a:t>9</a:t>
            </a:fld>
            <a:endParaRPr lang="de-DE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34" t="22086" r="20958" b="23429"/>
          <a:stretch/>
        </p:blipFill>
        <p:spPr bwMode="auto">
          <a:xfrm>
            <a:off x="1019209" y="1340709"/>
            <a:ext cx="7316083" cy="5314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36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aesentation_mit_sublogo_blau">
  <a:themeElements>
    <a:clrScheme name="Praesentation_mit_sublogo_blau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eta">
      <a:majorFont>
        <a:latin typeface="MetaBold-Roman"/>
        <a:ea typeface=""/>
        <a:cs typeface=""/>
      </a:majorFont>
      <a:minorFont>
        <a:latin typeface="MetaNormal-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9050">
          <a:solidFill>
            <a:srgbClr val="FF0000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Praesentation_mit_sublogo_blau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aesentation_mit_sublogo_blau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aesentation_mit_sublogo_blau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aesentation_mit_sublogo_blau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aesentation_mit_sublogo_blau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aesentation_mit_sublogo_blau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aesentation_mit_sublogo_blau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aesentation_mit_sublogo_blau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aesentation_mit_sublogo_blau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aesentation_mit_sublogo_blau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aesentation_mit_sublogo_blau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aesentation_mit_sublogo_blau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Praesentation_mit_sublogo_blau</Template>
  <TotalTime>0</TotalTime>
  <Words>83</Words>
  <Application>Microsoft Office PowerPoint</Application>
  <PresentationFormat>Bildschirmpräsentation (4:3)</PresentationFormat>
  <Paragraphs>33</Paragraphs>
  <Slides>13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18" baseType="lpstr">
      <vt:lpstr>Arial</vt:lpstr>
      <vt:lpstr>MetaNormal-Roman</vt:lpstr>
      <vt:lpstr>MetaBold-Roman</vt:lpstr>
      <vt:lpstr>Calibri</vt:lpstr>
      <vt:lpstr>Praesentation_mit_sublogo_blau</vt:lpstr>
      <vt:lpstr>Geogebra3D</vt:lpstr>
      <vt:lpstr>Problem:</vt:lpstr>
      <vt:lpstr>Geogebra3D als Alternative zu 3dgeo</vt:lpstr>
      <vt:lpstr>Die 3D Bedienoberfläche</vt:lpstr>
      <vt:lpstr>Die 3D Bedienoberfläche</vt:lpstr>
      <vt:lpstr>Punktspiel</vt:lpstr>
      <vt:lpstr>Geraden und deren Lagebeziehung</vt:lpstr>
      <vt:lpstr>Ebenen</vt:lpstr>
      <vt:lpstr>Normalebene</vt:lpstr>
      <vt:lpstr>Spezielle Ebenen</vt:lpstr>
      <vt:lpstr>Körper</vt:lpstr>
      <vt:lpstr>Aufgaben aus Delta 12</vt:lpstr>
      <vt:lpstr>Kugel rollt auf Ebene</vt:lpstr>
    </vt:vector>
  </TitlesOfParts>
  <Company>Universitaet Wuerzburg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Prof Dr. Martin Hennecke</dc:creator>
  <cp:lastModifiedBy>kuehnert</cp:lastModifiedBy>
  <cp:revision>291</cp:revision>
  <dcterms:created xsi:type="dcterms:W3CDTF">2006-12-04T08:50:09Z</dcterms:created>
  <dcterms:modified xsi:type="dcterms:W3CDTF">2015-06-24T13:19:48Z</dcterms:modified>
</cp:coreProperties>
</file>